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58" r:id="rId2"/>
    <p:sldId id="259" r:id="rId3"/>
    <p:sldId id="260" r:id="rId4"/>
    <p:sldId id="261" r:id="rId5"/>
    <p:sldId id="262" r:id="rId6"/>
    <p:sldId id="263" r:id="rId7"/>
    <p:sldId id="266" r:id="rId8"/>
    <p:sldId id="264" r:id="rId9"/>
    <p:sldId id="265" r:id="rId10"/>
  </p:sldIdLst>
  <p:sldSz cx="12192000" cy="6858000"/>
  <p:notesSz cx="6858000" cy="9144000"/>
  <p:custDataLst>
    <p:tags r:id="rId1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0244" autoAdjust="0"/>
  </p:normalViewPr>
  <p:slideViewPr>
    <p:cSldViewPr snapToGrid="0" snapToObjects="1">
      <p:cViewPr varScale="1">
        <p:scale>
          <a:sx n="67" d="100"/>
          <a:sy n="67" d="100"/>
        </p:scale>
        <p:origin x="1520" y="16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tags" Target="tags/tag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F2C3F9-87B1-6D4C-96B2-9BAE26416517}" type="datetimeFigureOut">
              <a:rPr lang="en-US" smtClean="0"/>
              <a:t>11/16/20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7F039A-E759-FE4C-A0BD-D1288E710F1C}" type="slidenum">
              <a:rPr lang="en-US" smtClean="0"/>
              <a:t>‹#›</a:t>
            </a:fld>
            <a:endParaRPr lang="en-US"/>
          </a:p>
        </p:txBody>
      </p:sp>
    </p:spTree>
    <p:extLst>
      <p:ext uri="{BB962C8B-B14F-4D97-AF65-F5344CB8AC3E}">
        <p14:creationId xmlns:p14="http://schemas.microsoft.com/office/powerpoint/2010/main" val="3233449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C1EF3-9AD7-463E-A075-3A3238E1B422}" type="datetimeFigureOut">
              <a:rPr lang="en-US" smtClean="0"/>
              <a:t>11/16/20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2FD7D-D9F0-46CE-B294-F7A1C9F6C760}" type="slidenum">
              <a:rPr lang="en-US" smtClean="0"/>
              <a:t>‹#›</a:t>
            </a:fld>
            <a:endParaRPr lang="en-US"/>
          </a:p>
        </p:txBody>
      </p:sp>
    </p:spTree>
    <p:extLst>
      <p:ext uri="{BB962C8B-B14F-4D97-AF65-F5344CB8AC3E}">
        <p14:creationId xmlns:p14="http://schemas.microsoft.com/office/powerpoint/2010/main" val="1492105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1</a:t>
            </a:fld>
            <a:endParaRPr lang="en-US"/>
          </a:p>
        </p:txBody>
      </p:sp>
    </p:spTree>
    <p:extLst>
      <p:ext uri="{BB962C8B-B14F-4D97-AF65-F5344CB8AC3E}">
        <p14:creationId xmlns:p14="http://schemas.microsoft.com/office/powerpoint/2010/main" val="312968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2</a:t>
            </a:fld>
            <a:endParaRPr lang="en-US"/>
          </a:p>
        </p:txBody>
      </p:sp>
    </p:spTree>
    <p:extLst>
      <p:ext uri="{BB962C8B-B14F-4D97-AF65-F5344CB8AC3E}">
        <p14:creationId xmlns:p14="http://schemas.microsoft.com/office/powerpoint/2010/main" val="215107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3</a:t>
            </a:fld>
            <a:endParaRPr lang="en-US"/>
          </a:p>
        </p:txBody>
      </p:sp>
    </p:spTree>
    <p:extLst>
      <p:ext uri="{BB962C8B-B14F-4D97-AF65-F5344CB8AC3E}">
        <p14:creationId xmlns:p14="http://schemas.microsoft.com/office/powerpoint/2010/main" val="108759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4</a:t>
            </a:fld>
            <a:endParaRPr lang="en-US"/>
          </a:p>
        </p:txBody>
      </p:sp>
    </p:spTree>
    <p:extLst>
      <p:ext uri="{BB962C8B-B14F-4D97-AF65-F5344CB8AC3E}">
        <p14:creationId xmlns:p14="http://schemas.microsoft.com/office/powerpoint/2010/main" val="1722477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5</a:t>
            </a:fld>
            <a:endParaRPr lang="en-US"/>
          </a:p>
        </p:txBody>
      </p:sp>
    </p:spTree>
    <p:extLst>
      <p:ext uri="{BB962C8B-B14F-4D97-AF65-F5344CB8AC3E}">
        <p14:creationId xmlns:p14="http://schemas.microsoft.com/office/powerpoint/2010/main" val="99126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6</a:t>
            </a:fld>
            <a:endParaRPr lang="en-US"/>
          </a:p>
        </p:txBody>
      </p:sp>
    </p:spTree>
    <p:extLst>
      <p:ext uri="{BB962C8B-B14F-4D97-AF65-F5344CB8AC3E}">
        <p14:creationId xmlns:p14="http://schemas.microsoft.com/office/powerpoint/2010/main" val="921300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7</a:t>
            </a:fld>
            <a:endParaRPr lang="en-US"/>
          </a:p>
        </p:txBody>
      </p:sp>
    </p:spTree>
    <p:extLst>
      <p:ext uri="{BB962C8B-B14F-4D97-AF65-F5344CB8AC3E}">
        <p14:creationId xmlns:p14="http://schemas.microsoft.com/office/powerpoint/2010/main" val="90538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8</a:t>
            </a:fld>
            <a:endParaRPr lang="en-US"/>
          </a:p>
        </p:txBody>
      </p:sp>
    </p:spTree>
    <p:extLst>
      <p:ext uri="{BB962C8B-B14F-4D97-AF65-F5344CB8AC3E}">
        <p14:creationId xmlns:p14="http://schemas.microsoft.com/office/powerpoint/2010/main" val="168041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9</a:t>
            </a:fld>
            <a:endParaRPr lang="en-US"/>
          </a:p>
        </p:txBody>
      </p:sp>
    </p:spTree>
    <p:extLst>
      <p:ext uri="{BB962C8B-B14F-4D97-AF65-F5344CB8AC3E}">
        <p14:creationId xmlns:p14="http://schemas.microsoft.com/office/powerpoint/2010/main" val="899805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5400" b="1"/>
            </a:lvl1p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40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a:extLst>
              <a:ext uri="{FF2B5EF4-FFF2-40B4-BE49-F238E27FC236}">
                <a16:creationId xmlns="" xmlns:a16="http://schemas.microsoft.com/office/drawing/2014/main" id="{1CEBA625-93EE-4DEB-BD95-E3C02C68832D}"/>
              </a:ext>
            </a:extLst>
          </p:cNvPr>
          <p:cNvPicPr>
            <a:picLocks noChangeAspect="1"/>
          </p:cNvPicPr>
          <p:nvPr userDrawn="1"/>
        </p:nvPicPr>
        <p:blipFill>
          <a:blip r:embed="rId2"/>
          <a:stretch>
            <a:fillRect/>
          </a:stretch>
        </p:blipFill>
        <p:spPr>
          <a:xfrm>
            <a:off x="987134" y="374138"/>
            <a:ext cx="845083" cy="1088902"/>
          </a:xfrm>
          <a:prstGeom prst="rect">
            <a:avLst/>
          </a:prstGeom>
        </p:spPr>
      </p:pic>
      <p:sp>
        <p:nvSpPr>
          <p:cNvPr id="8" name="TextBox 7"/>
          <p:cNvSpPr txBox="1"/>
          <p:nvPr userDrawn="1"/>
        </p:nvSpPr>
        <p:spPr>
          <a:xfrm>
            <a:off x="2079105" y="566928"/>
            <a:ext cx="8518791" cy="461665"/>
          </a:xfrm>
          <a:prstGeom prst="rect">
            <a:avLst/>
          </a:prstGeom>
          <a:noFill/>
        </p:spPr>
        <p:txBody>
          <a:bodyPr wrap="square" rtlCol="0">
            <a:spAutoFit/>
          </a:bodyPr>
          <a:lstStyle/>
          <a:p>
            <a:r>
              <a:rPr lang="en-US" sz="2400" dirty="0">
                <a:solidFill>
                  <a:srgbClr val="C00000"/>
                </a:solidFill>
              </a:rPr>
              <a:t>OMIS 673: </a:t>
            </a:r>
            <a:r>
              <a:rPr lang="en-US" sz="2400" dirty="0"/>
              <a:t>Business Data Visualization</a:t>
            </a:r>
          </a:p>
        </p:txBody>
      </p:sp>
    </p:spTree>
    <p:extLst>
      <p:ext uri="{BB962C8B-B14F-4D97-AF65-F5344CB8AC3E}">
        <p14:creationId xmlns:p14="http://schemas.microsoft.com/office/powerpoint/2010/main" val="1442979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112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168210"/>
          </a:xfrm>
        </p:spPr>
        <p:txBody>
          <a:bodyPr>
            <a:normAutofit/>
          </a:bodyPr>
          <a:lstStyle>
            <a:lvl1pPr>
              <a:defRPr sz="3600"/>
            </a:lvl1pPr>
            <a:lvl2pPr>
              <a:defRPr sz="3200"/>
            </a:lvl2pPr>
            <a:lvl3pPr>
              <a:defRPr sz="2800"/>
            </a:lvl3pPr>
            <a:lvl4pPr>
              <a:defRPr sz="2400"/>
            </a:lvl4pPr>
            <a:lvl5pPr>
              <a:defRPr sz="24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1"/>
            <a:ext cx="5384800" cy="4168211"/>
          </a:xfrm>
        </p:spPr>
        <p:txBody>
          <a:bodyPr>
            <a:normAutofit/>
          </a:bodyPr>
          <a:lstStyle>
            <a:lvl1pPr>
              <a:defRPr sz="3600"/>
            </a:lvl1pPr>
            <a:lvl2pPr>
              <a:defRPr sz="3200"/>
            </a:lvl2pPr>
            <a:lvl3pPr>
              <a:defRPr sz="2800"/>
            </a:lvl3pPr>
            <a:lvl4pPr>
              <a:defRPr sz="2400"/>
            </a:lvl4pPr>
            <a:lvl5pPr>
              <a:defRPr sz="24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3271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a:stretch>
            <a:fillRect/>
          </a:stretch>
        </p:blipFill>
        <p:spPr>
          <a:xfrm>
            <a:off x="519156" y="5769770"/>
            <a:ext cx="11248403" cy="942975"/>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16956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35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xStyles>
    <p:titleStyle>
      <a:lvl1pPr algn="ctr" defTabSz="457200" rtl="0" eaLnBrk="1" latinLnBrk="0" hangingPunct="1">
        <a:spcBef>
          <a:spcPct val="0"/>
        </a:spcBef>
        <a:buNone/>
        <a:defRPr sz="4800" b="1"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600" b="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3200" b="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800" b="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b="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3.emf"/><Relationship Id="rId6" Type="http://schemas.openxmlformats.org/officeDocument/2006/relationships/image" Target="../media/image4.png"/><Relationship Id="rId1" Type="http://schemas.microsoft.com/office/2007/relationships/media" Target="../media/media1.m4a"/><Relationship Id="rId2" Type="http://schemas.openxmlformats.org/officeDocument/2006/relationships/audio" Target="../media/media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4.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4.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5.png"/><Relationship Id="rId6" Type="http://schemas.openxmlformats.org/officeDocument/2006/relationships/image" Target="../media/image4.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6.png"/><Relationship Id="rId6" Type="http://schemas.openxmlformats.org/officeDocument/2006/relationships/image" Target="../media/image4.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7.png"/><Relationship Id="rId6" Type="http://schemas.openxmlformats.org/officeDocument/2006/relationships/image" Target="../media/image4.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8.png"/><Relationship Id="rId6" Type="http://schemas.openxmlformats.org/officeDocument/2006/relationships/image" Target="../media/image4.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9.png"/><Relationship Id="rId6" Type="http://schemas.openxmlformats.org/officeDocument/2006/relationships/image" Target="../media/image4.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4.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p:txBody>
          <a:bodyPr/>
          <a:lstStyle/>
          <a:p>
            <a:r>
              <a:rPr lang="en-US" dirty="0" smtClean="0"/>
              <a:t>Northwind </a:t>
            </a:r>
            <a:r>
              <a:rPr lang="en-US" dirty="0"/>
              <a:t>T</a:t>
            </a:r>
            <a:r>
              <a:rPr lang="en-US" dirty="0" smtClean="0"/>
              <a:t>raders Sales Reports</a:t>
            </a:r>
            <a:endParaRPr lang="en-US" dirty="0"/>
          </a:p>
        </p:txBody>
      </p:sp>
      <p:sp>
        <p:nvSpPr>
          <p:cNvPr id="2" name="Subtitle 1">
            <a:extLst>
              <a:ext uri="{FF2B5EF4-FFF2-40B4-BE49-F238E27FC236}">
                <a16:creationId xmlns="" xmlns:a16="http://schemas.microsoft.com/office/drawing/2014/main" id="{350F6F73-26D8-40D6-B573-DE9599E821EB}"/>
              </a:ext>
            </a:extLst>
          </p:cNvPr>
          <p:cNvSpPr>
            <a:spLocks noGrp="1"/>
          </p:cNvSpPr>
          <p:nvPr>
            <p:ph type="subTitle" idx="1"/>
          </p:nvPr>
        </p:nvSpPr>
        <p:spPr/>
        <p:txBody>
          <a:bodyPr/>
          <a:lstStyle/>
          <a:p>
            <a:r>
              <a:rPr lang="en-US" dirty="0" err="1" smtClean="0"/>
              <a:t>Dhrisya</a:t>
            </a:r>
            <a:r>
              <a:rPr lang="en-US" dirty="0" smtClean="0"/>
              <a:t> Damodaran</a:t>
            </a:r>
            <a:endParaRPr lang="en-US" dirty="0">
              <a:solidFill>
                <a:schemeClr val="tx1"/>
              </a:solidFill>
            </a:endParaRPr>
          </a:p>
        </p:txBody>
      </p:sp>
      <p:sp>
        <p:nvSpPr>
          <p:cNvPr id="4" name="TextBox 3"/>
          <p:cNvSpPr txBox="1"/>
          <p:nvPr/>
        </p:nvSpPr>
        <p:spPr>
          <a:xfrm>
            <a:off x="2120900" y="351135"/>
            <a:ext cx="8128000" cy="923330"/>
          </a:xfrm>
          <a:prstGeom prst="rect">
            <a:avLst/>
          </a:prstGeom>
          <a:solidFill>
            <a:schemeClr val="bg1"/>
          </a:solidFill>
        </p:spPr>
        <p:txBody>
          <a:bodyPr wrap="square" rtlCol="0">
            <a:spAutoFit/>
          </a:bodyPr>
          <a:lstStyle/>
          <a:p>
            <a:pPr algn="ctr">
              <a:spcBef>
                <a:spcPct val="0"/>
              </a:spcBef>
            </a:pPr>
            <a:r>
              <a:rPr lang="en-US" sz="5400" b="1" dirty="0">
                <a:latin typeface="+mj-lt"/>
                <a:ea typeface="+mj-ea"/>
                <a:cs typeface="+mj-cs"/>
              </a:rPr>
              <a:t>MSDA 673</a:t>
            </a:r>
          </a:p>
        </p:txBody>
      </p:sp>
      <p:pic>
        <p:nvPicPr>
          <p:cNvPr id="15" name="Sound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70206192"/>
      </p:ext>
    </p:extLst>
  </p:cSld>
  <p:clrMapOvr>
    <a:masterClrMapping/>
  </p:clrMapOvr>
  <mc:AlternateContent xmlns:mc="http://schemas.openxmlformats.org/markup-compatibility/2006" xmlns:p14="http://schemas.microsoft.com/office/powerpoint/2010/main">
    <mc:Choice Requires="p14">
      <p:transition spd="slow" p14:dur="2000" advTm="14719"/>
    </mc:Choice>
    <mc:Fallback xmlns="">
      <p:transition spd="slow" advTm="14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dirty="0" smtClean="0"/>
              <a:t>The company ships products currently to </a:t>
            </a:r>
            <a:r>
              <a:rPr lang="en-US" b="1" dirty="0" smtClean="0"/>
              <a:t>21 countries</a:t>
            </a:r>
          </a:p>
          <a:p>
            <a:r>
              <a:rPr lang="en-US" dirty="0"/>
              <a:t>US and Germany contribute to more than 35% of the </a:t>
            </a:r>
            <a:r>
              <a:rPr lang="en-US" dirty="0" smtClean="0"/>
              <a:t>revenue</a:t>
            </a:r>
            <a:endParaRPr lang="en-US" b="1" dirty="0" smtClean="0"/>
          </a:p>
          <a:p>
            <a:r>
              <a:rPr lang="en-US" dirty="0" smtClean="0"/>
              <a:t>There are </a:t>
            </a:r>
            <a:r>
              <a:rPr lang="en-US" b="1" dirty="0" smtClean="0"/>
              <a:t>77 distinct products </a:t>
            </a:r>
            <a:r>
              <a:rPr lang="en-US" dirty="0" smtClean="0"/>
              <a:t>that are shipped by the company</a:t>
            </a:r>
            <a:endParaRPr lang="en-US" dirty="0"/>
          </a:p>
          <a:p>
            <a:r>
              <a:rPr lang="en-US" b="1" dirty="0" smtClean="0"/>
              <a:t>7%</a:t>
            </a:r>
            <a:r>
              <a:rPr lang="en-US" dirty="0" smtClean="0"/>
              <a:t> of the products generate </a:t>
            </a:r>
            <a:r>
              <a:rPr lang="en-US" b="1" dirty="0" smtClean="0"/>
              <a:t>30%</a:t>
            </a:r>
            <a:r>
              <a:rPr lang="en-US" dirty="0" smtClean="0"/>
              <a:t> of the total revenue </a:t>
            </a:r>
          </a:p>
          <a:p>
            <a:r>
              <a:rPr lang="en-US" b="1" dirty="0" smtClean="0"/>
              <a:t>50%</a:t>
            </a:r>
            <a:r>
              <a:rPr lang="en-US" dirty="0" smtClean="0"/>
              <a:t> of the products generate less than </a:t>
            </a:r>
            <a:r>
              <a:rPr lang="en-US" b="1" dirty="0" smtClean="0"/>
              <a:t>20%</a:t>
            </a:r>
            <a:r>
              <a:rPr lang="en-US" dirty="0" smtClean="0"/>
              <a:t> in revenue</a:t>
            </a:r>
          </a:p>
          <a:p>
            <a:r>
              <a:rPr lang="en-US" dirty="0" smtClean="0"/>
              <a:t>The </a:t>
            </a:r>
            <a:r>
              <a:rPr lang="en-US" dirty="0"/>
              <a:t>sales data of Northwind traders was analyzed over a period of </a:t>
            </a:r>
            <a:r>
              <a:rPr lang="en-US" b="1" dirty="0"/>
              <a:t>23 months</a:t>
            </a:r>
          </a:p>
          <a:p>
            <a:endParaRPr lang="en-US" dirty="0"/>
          </a:p>
          <a:p>
            <a:endParaRPr lang="en-US" dirty="0" smtClean="0"/>
          </a:p>
        </p:txBody>
      </p:sp>
      <p:sp>
        <p:nvSpPr>
          <p:cNvPr id="3" name="Title 2"/>
          <p:cNvSpPr>
            <a:spLocks noGrp="1"/>
          </p:cNvSpPr>
          <p:nvPr>
            <p:ph type="title"/>
          </p:nvPr>
        </p:nvSpPr>
        <p:spPr/>
        <p:txBody>
          <a:bodyPr/>
          <a:lstStyle/>
          <a:p>
            <a:r>
              <a:rPr lang="en-US" dirty="0" smtClean="0"/>
              <a:t>The 3-Minute Story</a:t>
            </a:r>
            <a:endParaRPr lang="en-US" dirty="0"/>
          </a:p>
        </p:txBody>
      </p:sp>
      <p:pic>
        <p:nvPicPr>
          <p:cNvPr id="12" name="Sound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0743271"/>
      </p:ext>
    </p:extLst>
  </p:cSld>
  <p:clrMapOvr>
    <a:masterClrMapping/>
  </p:clrMapOvr>
  <mc:AlternateContent xmlns:mc="http://schemas.openxmlformats.org/markup-compatibility/2006" xmlns:p14="http://schemas.microsoft.com/office/powerpoint/2010/main">
    <mc:Choice Requires="p14">
      <p:transition spd="slow" p14:dur="2000" advTm="81689"/>
    </mc:Choice>
    <mc:Fallback xmlns="">
      <p:transition spd="slow" advTm="81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LESS IS MORE</a:t>
            </a:r>
          </a:p>
          <a:p>
            <a:r>
              <a:rPr lang="en-US" dirty="0" smtClean="0"/>
              <a:t>Northwind Traders need to reduce their global presence and also their product line to concentrate on top selling countries and products, this will lead to more profitable operation since overheads of localizations and support will reduce</a:t>
            </a:r>
            <a:endParaRPr lang="en-US" dirty="0"/>
          </a:p>
        </p:txBody>
      </p:sp>
      <p:sp>
        <p:nvSpPr>
          <p:cNvPr id="3" name="Title 2"/>
          <p:cNvSpPr>
            <a:spLocks noGrp="1"/>
          </p:cNvSpPr>
          <p:nvPr>
            <p:ph type="title"/>
          </p:nvPr>
        </p:nvSpPr>
        <p:spPr/>
        <p:txBody>
          <a:bodyPr/>
          <a:lstStyle/>
          <a:p>
            <a:r>
              <a:rPr lang="en-US" dirty="0" smtClean="0"/>
              <a:t>Big Idea</a:t>
            </a:r>
            <a:endParaRPr lang="en-US" dirty="0"/>
          </a:p>
        </p:txBody>
      </p:sp>
      <p:pic>
        <p:nvPicPr>
          <p:cNvPr id="13" name="Sound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03913366"/>
      </p:ext>
    </p:extLst>
  </p:cSld>
  <p:clrMapOvr>
    <a:masterClrMapping/>
  </p:clrMapOvr>
  <mc:AlternateContent xmlns:mc="http://schemas.openxmlformats.org/markup-compatibility/2006" xmlns:p14="http://schemas.microsoft.com/office/powerpoint/2010/main">
    <mc:Choice Requires="p14">
      <p:transition spd="slow" p14:dur="2000" advTm="44236"/>
    </mc:Choice>
    <mc:Fallback xmlns="">
      <p:transition spd="slow" advTm="4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914152" y="141287"/>
            <a:ext cx="9170168" cy="5751513"/>
          </a:xfrm>
        </p:spPr>
      </p:pic>
      <p:pic>
        <p:nvPicPr>
          <p:cNvPr id="33" name="Sound 3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2909539"/>
      </p:ext>
    </p:extLst>
  </p:cSld>
  <p:clrMapOvr>
    <a:masterClrMapping/>
  </p:clrMapOvr>
  <mc:AlternateContent xmlns:mc="http://schemas.openxmlformats.org/markup-compatibility/2006" xmlns:p14="http://schemas.microsoft.com/office/powerpoint/2010/main">
    <mc:Choice Requires="p14">
      <p:transition spd="slow" p14:dur="2000" advTm="46722"/>
    </mc:Choice>
    <mc:Fallback xmlns="">
      <p:transition spd="slow" advTm="46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22819" y="247650"/>
            <a:ext cx="9932581" cy="5484813"/>
          </a:xfrm>
        </p:spPr>
      </p:pic>
      <p:pic>
        <p:nvPicPr>
          <p:cNvPr id="23" name="Sound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6130634"/>
      </p:ext>
    </p:extLst>
  </p:cSld>
  <p:clrMapOvr>
    <a:masterClrMapping/>
  </p:clrMapOvr>
  <mc:AlternateContent xmlns:mc="http://schemas.openxmlformats.org/markup-compatibility/2006" xmlns:p14="http://schemas.microsoft.com/office/powerpoint/2010/main">
    <mc:Choice Requires="p14">
      <p:transition spd="slow" p14:dur="2000" advTm="61217"/>
    </mc:Choice>
    <mc:Fallback xmlns="">
      <p:transition spd="slow" advTm="6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376391" y="0"/>
            <a:ext cx="4872259" cy="5775264"/>
          </a:xfrm>
        </p:spPr>
      </p:pic>
      <p:pic>
        <p:nvPicPr>
          <p:cNvPr id="21" name="Sound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99024745"/>
      </p:ext>
    </p:extLst>
  </p:cSld>
  <p:clrMapOvr>
    <a:masterClrMapping/>
  </p:clrMapOvr>
  <mc:AlternateContent xmlns:mc="http://schemas.openxmlformats.org/markup-compatibility/2006" xmlns:p14="http://schemas.microsoft.com/office/powerpoint/2010/main">
    <mc:Choice Requires="p14">
      <p:transition spd="slow" p14:dur="2000" advTm="51466"/>
    </mc:Choice>
    <mc:Fallback xmlns="">
      <p:transition spd="slow" advTm="51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453272" y="159120"/>
            <a:ext cx="9843377" cy="5649544"/>
          </a:xfrm>
        </p:spPr>
      </p:pic>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8578505"/>
      </p:ext>
    </p:extLst>
  </p:cSld>
  <p:clrMapOvr>
    <a:masterClrMapping/>
  </p:clrMapOvr>
  <mc:AlternateContent xmlns:mc="http://schemas.openxmlformats.org/markup-compatibility/2006" xmlns:p14="http://schemas.microsoft.com/office/powerpoint/2010/main">
    <mc:Choice Requires="p14">
      <p:transition spd="slow" p14:dur="2000" advTm="42086"/>
    </mc:Choice>
    <mc:Fallback xmlns="">
      <p:transition spd="slow" advTm="42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067050" y="17207"/>
            <a:ext cx="6229350" cy="5875593"/>
          </a:xfrm>
        </p:spPr>
      </p:pic>
      <p:pic>
        <p:nvPicPr>
          <p:cNvPr id="18" name="Sound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0910264"/>
      </p:ext>
    </p:extLst>
  </p:cSld>
  <p:clrMapOvr>
    <a:masterClrMapping/>
  </p:clrMapOvr>
  <mc:AlternateContent xmlns:mc="http://schemas.openxmlformats.org/markup-compatibility/2006" xmlns:p14="http://schemas.microsoft.com/office/powerpoint/2010/main">
    <mc:Choice Requires="p14">
      <p:transition spd="slow" p14:dur="2000" advTm="77891"/>
    </mc:Choice>
    <mc:Fallback xmlns="">
      <p:transition spd="slow" advTm="77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Recommendations are :</a:t>
            </a:r>
          </a:p>
          <a:p>
            <a:pPr lvl="1"/>
            <a:r>
              <a:rPr lang="en-US" dirty="0" smtClean="0"/>
              <a:t>Concentrate effective marketing and discount strategies in US and Germany </a:t>
            </a:r>
          </a:p>
          <a:p>
            <a:pPr lvl="1"/>
            <a:r>
              <a:rPr lang="en-US" dirty="0"/>
              <a:t>C</a:t>
            </a:r>
            <a:r>
              <a:rPr lang="en-US" dirty="0" smtClean="0"/>
              <a:t>utting down on the product line to only focus on top 10 products</a:t>
            </a:r>
            <a:endParaRPr lang="en-US" dirty="0"/>
          </a:p>
        </p:txBody>
      </p:sp>
      <p:sp>
        <p:nvSpPr>
          <p:cNvPr id="3" name="Title 2"/>
          <p:cNvSpPr>
            <a:spLocks noGrp="1"/>
          </p:cNvSpPr>
          <p:nvPr>
            <p:ph type="title"/>
          </p:nvPr>
        </p:nvSpPr>
        <p:spPr/>
        <p:txBody>
          <a:bodyPr/>
          <a:lstStyle/>
          <a:p>
            <a:r>
              <a:rPr lang="en-US" dirty="0" smtClean="0"/>
              <a:t>Conclusion</a:t>
            </a:r>
            <a:endParaRPr lang="en-US" dirty="0"/>
          </a:p>
        </p:txBody>
      </p:sp>
      <p:pic>
        <p:nvPicPr>
          <p:cNvPr id="12" name="Sound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52822760"/>
      </p:ext>
    </p:extLst>
  </p:cSld>
  <p:clrMapOvr>
    <a:masterClrMapping/>
  </p:clrMapOvr>
  <mc:AlternateContent xmlns:mc="http://schemas.openxmlformats.org/markup-compatibility/2006" xmlns:p14="http://schemas.microsoft.com/office/powerpoint/2010/main">
    <mc:Choice Requires="p14">
      <p:transition spd="slow" p14:dur="2000" advTm="29486"/>
    </mc:Choice>
    <mc:Fallback xmlns="">
      <p:transition spd="slow" advTm="29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Module 0:&amp;quot;&quot;/&gt;&lt;property id=&quot;20307&quot; value=&quot;258&quot;/&gt;&lt;/object&gt;&lt;object type=&quot;3&quot; unique_id=&quot;10004&quot;&gt;&lt;property id=&quot;20148&quot; value=&quot;5&quot;/&gt;&lt;property id=&quot;20300&quot; value=&quot;Slide 2 - &amp;quot;Learning Objective&amp;quot;&quot;/&gt;&lt;property id=&quot;20307&quot; value=&quot;260&quot;/&gt;&lt;/object&gt;&lt;/object&gt;&lt;object type=&quot;8&quot; unique_id=&quot;10008&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DAC95A5-4F2A-4D5D-8F23-9522D2543B31}" vid="{C657A38F-F79C-4FF8-81D5-C7457B0F3D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2178</TotalTime>
  <Words>158</Words>
  <Application>Microsoft Macintosh PowerPoint</Application>
  <PresentationFormat>Widescreen</PresentationFormat>
  <Paragraphs>26</Paragraphs>
  <Slides>9</Slides>
  <Notes>9</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Calibri</vt:lpstr>
      <vt:lpstr>Arial</vt:lpstr>
      <vt:lpstr>Office Theme</vt:lpstr>
      <vt:lpstr>Northwind Traders Sales Reports</vt:lpstr>
      <vt:lpstr>The 3-Minute Story</vt:lpstr>
      <vt:lpstr>Big Idea</vt:lpstr>
      <vt:lpstr>PowerPoint Presentation</vt:lpstr>
      <vt:lpstr>PowerPoint Presentation</vt:lpstr>
      <vt:lpstr>PowerPoint Presentation</vt:lpstr>
      <vt:lpstr>PowerPoint Presentation</vt:lpstr>
      <vt:lpstr>PowerPoint Presentation</vt:lpstr>
      <vt:lpstr>Conclusion</vt:lpstr>
    </vt:vector>
  </TitlesOfParts>
  <Company>Northern Illinois University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dc:title>
  <dc:creator>Young Lee</dc:creator>
  <cp:lastModifiedBy>ragesh.damodaran@gmail.com</cp:lastModifiedBy>
  <cp:revision>167</cp:revision>
  <cp:lastPrinted>2018-02-22T19:23:55Z</cp:lastPrinted>
  <dcterms:created xsi:type="dcterms:W3CDTF">2019-03-18T01:39:38Z</dcterms:created>
  <dcterms:modified xsi:type="dcterms:W3CDTF">2020-11-17T07:36:10Z</dcterms:modified>
</cp:coreProperties>
</file>